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558" autoAdjust="0"/>
    <p:restoredTop sz="94660"/>
  </p:normalViewPr>
  <p:slideViewPr>
    <p:cSldViewPr snapToGrid="0">
      <p:cViewPr varScale="1">
        <p:scale>
          <a:sx n="74" d="100"/>
          <a:sy n="74" d="100"/>
        </p:scale>
        <p:origin x="51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9BD9B31-47C2-4249-9FD0-1A399C3B453C}" type="datetimeFigureOut">
              <a:rPr lang="en-US" smtClean="0"/>
              <a:t>12/28/2024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459DC-B9B2-473A-BD31-2CFAFC86E245}" type="slidenum">
              <a:rPr lang="en-US" smtClean="0"/>
              <a:t>‹#›</a:t>
            </a:fld>
            <a:endParaRPr lang="en-US"/>
          </a:p>
        </p:txBody>
      </p:sp>
    </p:spTree>
    <p:extLst>
      <p:ext uri="{BB962C8B-B14F-4D97-AF65-F5344CB8AC3E}">
        <p14:creationId xmlns:p14="http://schemas.microsoft.com/office/powerpoint/2010/main" val="3131940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BD9B31-47C2-4249-9FD0-1A399C3B453C}" type="datetimeFigureOut">
              <a:rPr lang="en-US" smtClean="0"/>
              <a:t>12/28/2024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459DC-B9B2-473A-BD31-2CFAFC86E245}" type="slidenum">
              <a:rPr lang="en-US" smtClean="0"/>
              <a:t>‹#›</a:t>
            </a:fld>
            <a:endParaRPr lang="en-US"/>
          </a:p>
        </p:txBody>
      </p:sp>
    </p:spTree>
    <p:extLst>
      <p:ext uri="{BB962C8B-B14F-4D97-AF65-F5344CB8AC3E}">
        <p14:creationId xmlns:p14="http://schemas.microsoft.com/office/powerpoint/2010/main" val="1226262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BD9B31-47C2-4249-9FD0-1A399C3B453C}" type="datetimeFigureOut">
              <a:rPr lang="en-US" smtClean="0"/>
              <a:t>12/28/2024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459DC-B9B2-473A-BD31-2CFAFC86E245}" type="slidenum">
              <a:rPr lang="en-US" smtClean="0"/>
              <a:t>‹#›</a:t>
            </a:fld>
            <a:endParaRPr lang="en-US"/>
          </a:p>
        </p:txBody>
      </p:sp>
    </p:spTree>
    <p:extLst>
      <p:ext uri="{BB962C8B-B14F-4D97-AF65-F5344CB8AC3E}">
        <p14:creationId xmlns:p14="http://schemas.microsoft.com/office/powerpoint/2010/main" val="1551891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9BD9B31-47C2-4249-9FD0-1A399C3B453C}" type="datetimeFigureOut">
              <a:rPr lang="en-US" smtClean="0"/>
              <a:t>12/28/2024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F459DC-B9B2-473A-BD31-2CFAFC86E245}" type="slidenum">
              <a:rPr lang="en-US" smtClean="0"/>
              <a:t>‹#›</a:t>
            </a:fld>
            <a:endParaRPr lang="en-US"/>
          </a:p>
        </p:txBody>
      </p:sp>
    </p:spTree>
    <p:extLst>
      <p:ext uri="{BB962C8B-B14F-4D97-AF65-F5344CB8AC3E}">
        <p14:creationId xmlns:p14="http://schemas.microsoft.com/office/powerpoint/2010/main" val="3336055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9BD9B31-47C2-4249-9FD0-1A399C3B453C}" type="datetimeFigureOut">
              <a:rPr lang="en-US" smtClean="0"/>
              <a:t>12/28/2024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F459DC-B9B2-473A-BD31-2CFAFC86E245}" type="slidenum">
              <a:rPr lang="en-US" smtClean="0"/>
              <a:t>‹#›</a:t>
            </a:fld>
            <a:endParaRPr lang="en-US"/>
          </a:p>
        </p:txBody>
      </p:sp>
    </p:spTree>
    <p:extLst>
      <p:ext uri="{BB962C8B-B14F-4D97-AF65-F5344CB8AC3E}">
        <p14:creationId xmlns:p14="http://schemas.microsoft.com/office/powerpoint/2010/main" val="217919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9BD9B31-47C2-4249-9FD0-1A399C3B453C}" type="datetimeFigureOut">
              <a:rPr lang="en-US" smtClean="0"/>
              <a:t>12/28/2024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F459DC-B9B2-473A-BD31-2CFAFC86E245}" type="slidenum">
              <a:rPr lang="en-US" smtClean="0"/>
              <a:t>‹#›</a:t>
            </a:fld>
            <a:endParaRPr lang="en-US"/>
          </a:p>
        </p:txBody>
      </p:sp>
    </p:spTree>
    <p:extLst>
      <p:ext uri="{BB962C8B-B14F-4D97-AF65-F5344CB8AC3E}">
        <p14:creationId xmlns:p14="http://schemas.microsoft.com/office/powerpoint/2010/main" val="3682238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BD9B31-47C2-4249-9FD0-1A399C3B453C}" type="datetimeFigureOut">
              <a:rPr lang="en-US" smtClean="0"/>
              <a:t>12/28/2024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F459DC-B9B2-473A-BD31-2CFAFC86E245}" type="slidenum">
              <a:rPr lang="en-US" smtClean="0"/>
              <a:t>‹#›</a:t>
            </a:fld>
            <a:endParaRPr lang="en-US"/>
          </a:p>
        </p:txBody>
      </p:sp>
    </p:spTree>
    <p:extLst>
      <p:ext uri="{BB962C8B-B14F-4D97-AF65-F5344CB8AC3E}">
        <p14:creationId xmlns:p14="http://schemas.microsoft.com/office/powerpoint/2010/main" val="2289492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BD9B31-47C2-4249-9FD0-1A399C3B453C}" type="datetimeFigureOut">
              <a:rPr lang="en-US" smtClean="0"/>
              <a:t>12/28/2024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F459DC-B9B2-473A-BD31-2CFAFC86E245}" type="slidenum">
              <a:rPr lang="en-US" smtClean="0"/>
              <a:t>‹#›</a:t>
            </a:fld>
            <a:endParaRPr lang="en-US"/>
          </a:p>
        </p:txBody>
      </p:sp>
    </p:spTree>
    <p:extLst>
      <p:ext uri="{BB962C8B-B14F-4D97-AF65-F5344CB8AC3E}">
        <p14:creationId xmlns:p14="http://schemas.microsoft.com/office/powerpoint/2010/main" val="3814258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BD9B31-47C2-4249-9FD0-1A399C3B453C}" type="datetimeFigureOut">
              <a:rPr lang="en-US" smtClean="0"/>
              <a:t>12/28/2024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F459DC-B9B2-473A-BD31-2CFAFC86E245}" type="slidenum">
              <a:rPr lang="en-US" smtClean="0"/>
              <a:t>‹#›</a:t>
            </a:fld>
            <a:endParaRPr lang="en-US"/>
          </a:p>
        </p:txBody>
      </p:sp>
    </p:spTree>
    <p:extLst>
      <p:ext uri="{BB962C8B-B14F-4D97-AF65-F5344CB8AC3E}">
        <p14:creationId xmlns:p14="http://schemas.microsoft.com/office/powerpoint/2010/main" val="2033829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BD9B31-47C2-4249-9FD0-1A399C3B453C}" type="datetimeFigureOut">
              <a:rPr lang="en-US" smtClean="0"/>
              <a:t>12/28/2024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459DC-B9B2-473A-BD31-2CFAFC86E245}" type="slidenum">
              <a:rPr lang="en-US" smtClean="0"/>
              <a:t>‹#›</a:t>
            </a:fld>
            <a:endParaRPr lang="en-US"/>
          </a:p>
        </p:txBody>
      </p:sp>
    </p:spTree>
    <p:extLst>
      <p:ext uri="{BB962C8B-B14F-4D97-AF65-F5344CB8AC3E}">
        <p14:creationId xmlns:p14="http://schemas.microsoft.com/office/powerpoint/2010/main" val="2026030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BD9B31-47C2-4249-9FD0-1A399C3B453C}" type="datetimeFigureOut">
              <a:rPr lang="en-US" smtClean="0"/>
              <a:t>12/28/2024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459DC-B9B2-473A-BD31-2CFAFC86E245}" type="slidenum">
              <a:rPr lang="en-US" smtClean="0"/>
              <a:t>‹#›</a:t>
            </a:fld>
            <a:endParaRPr lang="en-US"/>
          </a:p>
        </p:txBody>
      </p:sp>
    </p:spTree>
    <p:extLst>
      <p:ext uri="{BB962C8B-B14F-4D97-AF65-F5344CB8AC3E}">
        <p14:creationId xmlns:p14="http://schemas.microsoft.com/office/powerpoint/2010/main" val="1470704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BD9B31-47C2-4249-9FD0-1A399C3B453C}" type="datetimeFigureOut">
              <a:rPr lang="en-US" smtClean="0"/>
              <a:t>12/28/2024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F459DC-B9B2-473A-BD31-2CFAFC86E245}" type="slidenum">
              <a:rPr lang="en-US" smtClean="0"/>
              <a:t>‹#›</a:t>
            </a:fld>
            <a:endParaRPr lang="en-US"/>
          </a:p>
        </p:txBody>
      </p:sp>
    </p:spTree>
    <p:extLst>
      <p:ext uri="{BB962C8B-B14F-4D97-AF65-F5344CB8AC3E}">
        <p14:creationId xmlns:p14="http://schemas.microsoft.com/office/powerpoint/2010/main" val="2139417369"/>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43088" y="4686300"/>
            <a:ext cx="8143876" cy="1200329"/>
          </a:xfrm>
          <a:prstGeom prst="rect">
            <a:avLst/>
          </a:prstGeom>
          <a:noFill/>
        </p:spPr>
        <p:txBody>
          <a:bodyPr wrap="square" rtlCol="0">
            <a:spAutoFit/>
          </a:bodyPr>
          <a:lstStyle/>
          <a:p>
            <a:r>
              <a:rPr lang="en-US" sz="7200" b="1" dirty="0" smtClean="0"/>
              <a:t>CONCEPT OF POWER</a:t>
            </a:r>
            <a:endParaRPr lang="en-US" sz="7200"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3088" y="0"/>
            <a:ext cx="8434253" cy="4295775"/>
          </a:xfrm>
          <a:prstGeom prst="rect">
            <a:avLst/>
          </a:prstGeom>
        </p:spPr>
      </p:pic>
    </p:spTree>
    <p:extLst>
      <p:ext uri="{BB962C8B-B14F-4D97-AF65-F5344CB8AC3E}">
        <p14:creationId xmlns:p14="http://schemas.microsoft.com/office/powerpoint/2010/main" val="1579079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85938" y="128324"/>
            <a:ext cx="8989913" cy="830997"/>
          </a:xfrm>
          <a:prstGeom prst="rect">
            <a:avLst/>
          </a:prstGeom>
          <a:noFill/>
        </p:spPr>
        <p:txBody>
          <a:bodyPr wrap="square" rtlCol="0">
            <a:spAutoFit/>
          </a:bodyPr>
          <a:lstStyle/>
          <a:p>
            <a:r>
              <a:rPr lang="en-US" sz="4800" b="1" dirty="0" smtClean="0"/>
              <a:t>Meaning and Definition of power</a:t>
            </a:r>
            <a:endParaRPr lang="en-US" sz="4800" b="1" dirty="0"/>
          </a:p>
        </p:txBody>
      </p:sp>
      <p:sp>
        <p:nvSpPr>
          <p:cNvPr id="3" name="TextBox 2"/>
          <p:cNvSpPr txBox="1"/>
          <p:nvPr/>
        </p:nvSpPr>
        <p:spPr>
          <a:xfrm>
            <a:off x="-1" y="1267097"/>
            <a:ext cx="12191999" cy="2185214"/>
          </a:xfrm>
          <a:prstGeom prst="rect">
            <a:avLst/>
          </a:prstGeom>
          <a:noFill/>
        </p:spPr>
        <p:txBody>
          <a:bodyPr wrap="square" rtlCol="0">
            <a:spAutoFit/>
          </a:bodyPr>
          <a:lstStyle/>
          <a:p>
            <a:pPr algn="just"/>
            <a:r>
              <a:rPr lang="en-US" sz="4000" b="1" u="sng" dirty="0" smtClean="0"/>
              <a:t>Meaning of power </a:t>
            </a:r>
            <a:r>
              <a:rPr lang="en-US" sz="3600" dirty="0" smtClean="0"/>
              <a:t>:- </a:t>
            </a:r>
            <a:r>
              <a:rPr lang="en-US" sz="3200" dirty="0" smtClean="0"/>
              <a:t>Power is the ability to influence or            direct the actions, beliefs, or conduct of actors. Power does not exclusively refer to the threat or use of force by one actor against another. </a:t>
            </a:r>
            <a:endParaRPr lang="en-US" sz="3200" dirty="0"/>
          </a:p>
        </p:txBody>
      </p:sp>
      <p:sp>
        <p:nvSpPr>
          <p:cNvPr id="4" name="TextBox 3"/>
          <p:cNvSpPr txBox="1"/>
          <p:nvPr/>
        </p:nvSpPr>
        <p:spPr>
          <a:xfrm>
            <a:off x="211015" y="3452312"/>
            <a:ext cx="4346918" cy="646332"/>
          </a:xfrm>
          <a:prstGeom prst="rect">
            <a:avLst/>
          </a:prstGeom>
          <a:noFill/>
        </p:spPr>
        <p:txBody>
          <a:bodyPr wrap="square" rtlCol="0">
            <a:spAutoFit/>
          </a:bodyPr>
          <a:lstStyle/>
          <a:p>
            <a:pPr algn="just"/>
            <a:r>
              <a:rPr lang="en-US" sz="3600" b="1" u="sng" dirty="0" smtClean="0"/>
              <a:t>Definitions</a:t>
            </a:r>
            <a:endParaRPr lang="en-US" sz="3600" b="1" u="sng" dirty="0"/>
          </a:p>
        </p:txBody>
      </p:sp>
      <p:sp>
        <p:nvSpPr>
          <p:cNvPr id="5" name="TextBox 4"/>
          <p:cNvSpPr txBox="1"/>
          <p:nvPr/>
        </p:nvSpPr>
        <p:spPr>
          <a:xfrm>
            <a:off x="211015" y="4164038"/>
            <a:ext cx="11980984" cy="1138773"/>
          </a:xfrm>
          <a:prstGeom prst="rect">
            <a:avLst/>
          </a:prstGeom>
          <a:noFill/>
        </p:spPr>
        <p:txBody>
          <a:bodyPr wrap="square" rtlCol="0">
            <a:spAutoFit/>
          </a:bodyPr>
          <a:lstStyle/>
          <a:p>
            <a:pPr algn="just"/>
            <a:r>
              <a:rPr lang="en-US" sz="3600" b="1" dirty="0" smtClean="0"/>
              <a:t>According to Lasswell and Kaplan, “</a:t>
            </a:r>
            <a:r>
              <a:rPr lang="en-US" sz="3200" dirty="0" smtClean="0"/>
              <a:t>Politics is the study of shaping 							and sharing of political power.”</a:t>
            </a:r>
            <a:endParaRPr lang="en-US" sz="3200" b="1" dirty="0"/>
          </a:p>
        </p:txBody>
      </p:sp>
      <p:sp>
        <p:nvSpPr>
          <p:cNvPr id="6" name="TextBox 5"/>
          <p:cNvSpPr txBox="1"/>
          <p:nvPr/>
        </p:nvSpPr>
        <p:spPr>
          <a:xfrm>
            <a:off x="211015" y="5302811"/>
            <a:ext cx="11802794" cy="1138773"/>
          </a:xfrm>
          <a:prstGeom prst="rect">
            <a:avLst/>
          </a:prstGeom>
          <a:noFill/>
        </p:spPr>
        <p:txBody>
          <a:bodyPr wrap="square" rtlCol="0">
            <a:spAutoFit/>
          </a:bodyPr>
          <a:lstStyle/>
          <a:p>
            <a:pPr algn="just"/>
            <a:r>
              <a:rPr lang="en-US" sz="3600" b="1" dirty="0" smtClean="0"/>
              <a:t>According to Bertrand Russell</a:t>
            </a:r>
            <a:r>
              <a:rPr lang="en-US" dirty="0" smtClean="0"/>
              <a:t>, “</a:t>
            </a:r>
            <a:r>
              <a:rPr lang="en-US" sz="3200" dirty="0" smtClean="0"/>
              <a:t>Power  may be defined as the 							production of intended results</a:t>
            </a:r>
            <a:r>
              <a:rPr lang="en-US" dirty="0" smtClean="0"/>
              <a:t>.”</a:t>
            </a:r>
            <a:endParaRPr lang="en-US" dirty="0"/>
          </a:p>
        </p:txBody>
      </p:sp>
    </p:spTree>
    <p:extLst>
      <p:ext uri="{BB962C8B-B14F-4D97-AF65-F5344CB8AC3E}">
        <p14:creationId xmlns:p14="http://schemas.microsoft.com/office/powerpoint/2010/main" val="725122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86026" y="100013"/>
            <a:ext cx="7515224" cy="830997"/>
          </a:xfrm>
          <a:prstGeom prst="rect">
            <a:avLst/>
          </a:prstGeom>
          <a:noFill/>
        </p:spPr>
        <p:txBody>
          <a:bodyPr wrap="square" rtlCol="0">
            <a:spAutoFit/>
          </a:bodyPr>
          <a:lstStyle/>
          <a:p>
            <a:r>
              <a:rPr lang="en-US" sz="4800" b="1" dirty="0" smtClean="0"/>
              <a:t>Characteristics of power</a:t>
            </a:r>
            <a:endParaRPr lang="en-US" sz="4800" b="1" dirty="0"/>
          </a:p>
        </p:txBody>
      </p:sp>
      <p:sp>
        <p:nvSpPr>
          <p:cNvPr id="3" name="TextBox 2"/>
          <p:cNvSpPr txBox="1"/>
          <p:nvPr/>
        </p:nvSpPr>
        <p:spPr>
          <a:xfrm>
            <a:off x="0" y="1022212"/>
            <a:ext cx="11158539" cy="5644276"/>
          </a:xfrm>
          <a:prstGeom prst="rect">
            <a:avLst/>
          </a:prstGeom>
          <a:noFill/>
        </p:spPr>
        <p:txBody>
          <a:bodyPr wrap="square" rtlCol="0">
            <a:spAutoFit/>
          </a:bodyPr>
          <a:lstStyle/>
          <a:p>
            <a:pPr marL="285750" indent="-285750">
              <a:buFont typeface="Wingdings" panose="05000000000000000000" pitchFamily="2" charset="2"/>
              <a:buChar char="v"/>
            </a:pPr>
            <a:r>
              <a:rPr lang="en-US" sz="3200" dirty="0" smtClean="0"/>
              <a:t>Power is capacity to impose your will on others</a:t>
            </a:r>
          </a:p>
          <a:p>
            <a:pPr marL="285750" indent="-285750">
              <a:buFont typeface="Wingdings" panose="05000000000000000000" pitchFamily="2" charset="2"/>
              <a:buChar char="v"/>
            </a:pPr>
            <a:r>
              <a:rPr lang="en-US" sz="3200" dirty="0" smtClean="0"/>
              <a:t>Power is relational and inter-relational</a:t>
            </a:r>
          </a:p>
          <a:p>
            <a:pPr marL="285750" indent="-285750">
              <a:buFont typeface="Wingdings" panose="05000000000000000000" pitchFamily="2" charset="2"/>
              <a:buChar char="v"/>
            </a:pPr>
            <a:r>
              <a:rPr lang="en-US" sz="3200" dirty="0" smtClean="0"/>
              <a:t>Power goes with situation and office</a:t>
            </a:r>
          </a:p>
          <a:p>
            <a:pPr marL="285750" indent="-285750">
              <a:buFont typeface="Wingdings" panose="05000000000000000000" pitchFamily="2" charset="2"/>
              <a:buChar char="v"/>
            </a:pPr>
            <a:r>
              <a:rPr lang="en-US" sz="3200" dirty="0" smtClean="0"/>
              <a:t>Power is backed by fear of several deprivations</a:t>
            </a:r>
          </a:p>
          <a:p>
            <a:pPr marL="285750" indent="-285750">
              <a:buFont typeface="Wingdings" panose="05000000000000000000" pitchFamily="2" charset="2"/>
              <a:buChar char="v"/>
            </a:pPr>
            <a:r>
              <a:rPr lang="en-US" sz="3200" dirty="0" smtClean="0"/>
              <a:t>Power depends on its use</a:t>
            </a:r>
          </a:p>
          <a:p>
            <a:pPr marL="285750" indent="-285750">
              <a:buFont typeface="Wingdings" panose="05000000000000000000" pitchFamily="2" charset="2"/>
              <a:buChar char="v"/>
            </a:pPr>
            <a:r>
              <a:rPr lang="en-US" sz="3200" dirty="0" smtClean="0"/>
              <a:t>Power is concerned with external influence</a:t>
            </a:r>
          </a:p>
          <a:p>
            <a:pPr marL="285750" indent="-285750">
              <a:buFont typeface="Wingdings" panose="05000000000000000000" pitchFamily="2" charset="2"/>
              <a:buChar char="v"/>
            </a:pPr>
            <a:r>
              <a:rPr lang="en-US" sz="3200" dirty="0" smtClean="0"/>
              <a:t>Power is not matter</a:t>
            </a:r>
          </a:p>
          <a:p>
            <a:pPr marL="285750" indent="-285750">
              <a:buFont typeface="Wingdings" panose="05000000000000000000" pitchFamily="2" charset="2"/>
              <a:buChar char="v"/>
            </a:pPr>
            <a:r>
              <a:rPr lang="en-US" sz="3200" dirty="0" smtClean="0"/>
              <a:t>For the use of power opposite interests are must</a:t>
            </a:r>
          </a:p>
          <a:p>
            <a:pPr marL="285750" indent="-285750">
              <a:buFont typeface="Wingdings" panose="05000000000000000000" pitchFamily="2" charset="2"/>
              <a:buChar char="v"/>
            </a:pPr>
            <a:r>
              <a:rPr lang="en-US" sz="3200" dirty="0" smtClean="0"/>
              <a:t>Power is always used for a special purpose</a:t>
            </a:r>
          </a:p>
          <a:p>
            <a:pPr marL="285750" indent="-285750">
              <a:buFont typeface="Wingdings" panose="05000000000000000000" pitchFamily="2" charset="2"/>
              <a:buChar char="v"/>
            </a:pPr>
            <a:r>
              <a:rPr lang="en-US" sz="3200" dirty="0" smtClean="0"/>
              <a:t>Power keeps on fluctuating</a:t>
            </a:r>
          </a:p>
          <a:p>
            <a:pPr marL="285750" indent="-285750">
              <a:buFont typeface="Wingdings" panose="05000000000000000000" pitchFamily="2" charset="2"/>
              <a:buChar char="v"/>
            </a:pPr>
            <a:r>
              <a:rPr lang="en-US" sz="3200" dirty="0" smtClean="0"/>
              <a:t>Power is backed by sanctions</a:t>
            </a:r>
            <a:endParaRPr lang="en-US" sz="3200" dirty="0"/>
          </a:p>
        </p:txBody>
      </p:sp>
    </p:spTree>
    <p:extLst>
      <p:ext uri="{BB962C8B-B14F-4D97-AF65-F5344CB8AC3E}">
        <p14:creationId xmlns:p14="http://schemas.microsoft.com/office/powerpoint/2010/main" val="3643592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56079" y="0"/>
            <a:ext cx="6091707" cy="830997"/>
          </a:xfrm>
          <a:prstGeom prst="rect">
            <a:avLst/>
          </a:prstGeom>
          <a:noFill/>
        </p:spPr>
        <p:txBody>
          <a:bodyPr wrap="square" rtlCol="0">
            <a:spAutoFit/>
          </a:bodyPr>
          <a:lstStyle/>
          <a:p>
            <a:r>
              <a:rPr lang="en-US" sz="4800" b="1" dirty="0" smtClean="0"/>
              <a:t>Sources of power</a:t>
            </a:r>
            <a:endParaRPr lang="en-US" sz="4800" b="1" dirty="0"/>
          </a:p>
        </p:txBody>
      </p:sp>
      <p:sp>
        <p:nvSpPr>
          <p:cNvPr id="3" name="TextBox 2"/>
          <p:cNvSpPr txBox="1"/>
          <p:nvPr/>
        </p:nvSpPr>
        <p:spPr>
          <a:xfrm>
            <a:off x="300038" y="912317"/>
            <a:ext cx="11458575" cy="6001643"/>
          </a:xfrm>
          <a:prstGeom prst="rect">
            <a:avLst/>
          </a:prstGeom>
          <a:noFill/>
        </p:spPr>
        <p:txBody>
          <a:bodyPr wrap="square" rtlCol="0">
            <a:spAutoFit/>
          </a:bodyPr>
          <a:lstStyle/>
          <a:p>
            <a:pPr marL="285750" indent="-285750">
              <a:buFont typeface="Wingdings" panose="05000000000000000000" pitchFamily="2" charset="2"/>
              <a:buChar char="Ø"/>
            </a:pPr>
            <a:r>
              <a:rPr lang="en-US" sz="3200" dirty="0" smtClean="0"/>
              <a:t>The people</a:t>
            </a:r>
          </a:p>
          <a:p>
            <a:pPr marL="285750" indent="-285750">
              <a:buFont typeface="Wingdings" panose="05000000000000000000" pitchFamily="2" charset="2"/>
              <a:buChar char="Ø"/>
            </a:pPr>
            <a:r>
              <a:rPr lang="en-US" sz="3200" dirty="0" smtClean="0"/>
              <a:t>Constitution</a:t>
            </a:r>
          </a:p>
          <a:p>
            <a:pPr marL="285750" indent="-285750">
              <a:buFont typeface="Wingdings" panose="05000000000000000000" pitchFamily="2" charset="2"/>
              <a:buChar char="Ø"/>
            </a:pPr>
            <a:r>
              <a:rPr lang="en-US" sz="3200" dirty="0" smtClean="0"/>
              <a:t>Parliamentary laws</a:t>
            </a:r>
          </a:p>
          <a:p>
            <a:pPr marL="285750" indent="-285750">
              <a:buFont typeface="Wingdings" panose="05000000000000000000" pitchFamily="2" charset="2"/>
              <a:buChar char="Ø"/>
            </a:pPr>
            <a:r>
              <a:rPr lang="en-US" sz="3200" dirty="0" smtClean="0"/>
              <a:t>Conventions</a:t>
            </a:r>
          </a:p>
          <a:p>
            <a:pPr marL="285750" indent="-285750">
              <a:buFont typeface="Wingdings" panose="05000000000000000000" pitchFamily="2" charset="2"/>
              <a:buChar char="Ø"/>
            </a:pPr>
            <a:r>
              <a:rPr lang="en-US" sz="3200" dirty="0" smtClean="0"/>
              <a:t>Knowledge and capability</a:t>
            </a:r>
          </a:p>
          <a:p>
            <a:pPr marL="285750" indent="-285750">
              <a:buFont typeface="Wingdings" panose="05000000000000000000" pitchFamily="2" charset="2"/>
              <a:buChar char="Ø"/>
            </a:pPr>
            <a:r>
              <a:rPr lang="en-US" sz="3200" dirty="0" smtClean="0"/>
              <a:t>Economic position</a:t>
            </a:r>
          </a:p>
          <a:p>
            <a:pPr marL="285750" indent="-285750">
              <a:buFont typeface="Wingdings" panose="05000000000000000000" pitchFamily="2" charset="2"/>
              <a:buChar char="Ø"/>
            </a:pPr>
            <a:r>
              <a:rPr lang="en-US" sz="3200" dirty="0" smtClean="0"/>
              <a:t>Organisation</a:t>
            </a:r>
          </a:p>
          <a:p>
            <a:pPr marL="285750" indent="-285750">
              <a:buFont typeface="Wingdings" panose="05000000000000000000" pitchFamily="2" charset="2"/>
              <a:buChar char="Ø"/>
            </a:pPr>
            <a:r>
              <a:rPr lang="en-US" sz="3200" dirty="0" smtClean="0"/>
              <a:t>Social status</a:t>
            </a:r>
          </a:p>
          <a:p>
            <a:pPr marL="285750" indent="-285750">
              <a:buFont typeface="Wingdings" panose="05000000000000000000" pitchFamily="2" charset="2"/>
              <a:buChar char="Ø"/>
            </a:pPr>
            <a:r>
              <a:rPr lang="en-US" sz="3200" dirty="0" smtClean="0"/>
              <a:t>Dynastic ties</a:t>
            </a:r>
          </a:p>
          <a:p>
            <a:pPr marL="285750" indent="-285750">
              <a:buFont typeface="Wingdings" panose="05000000000000000000" pitchFamily="2" charset="2"/>
              <a:buChar char="Ø"/>
            </a:pPr>
            <a:r>
              <a:rPr lang="en-US" sz="3200" dirty="0" smtClean="0"/>
              <a:t>Religious status</a:t>
            </a:r>
          </a:p>
          <a:p>
            <a:pPr marL="285750" indent="-285750">
              <a:buFont typeface="Wingdings" panose="05000000000000000000" pitchFamily="2" charset="2"/>
              <a:buChar char="Ø"/>
            </a:pPr>
            <a:r>
              <a:rPr lang="en-US" sz="3200" dirty="0" smtClean="0"/>
              <a:t>Charismatic personality</a:t>
            </a:r>
          </a:p>
          <a:p>
            <a:pPr marL="285750" indent="-285750">
              <a:buFont typeface="Wingdings" panose="05000000000000000000" pitchFamily="2" charset="2"/>
              <a:buChar char="Ø"/>
            </a:pPr>
            <a:r>
              <a:rPr lang="en-US" sz="3200" dirty="0" smtClean="0"/>
              <a:t>Control over mass media</a:t>
            </a:r>
            <a:endParaRPr lang="en-US" sz="3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4890" y="1000869"/>
            <a:ext cx="5907110" cy="5824537"/>
          </a:xfrm>
          <a:prstGeom prst="rect">
            <a:avLst/>
          </a:prstGeom>
        </p:spPr>
      </p:pic>
    </p:spTree>
    <p:extLst>
      <p:ext uri="{BB962C8B-B14F-4D97-AF65-F5344CB8AC3E}">
        <p14:creationId xmlns:p14="http://schemas.microsoft.com/office/powerpoint/2010/main" val="2958134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636169" y="2257424"/>
            <a:ext cx="4543424" cy="21431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accent3">
                    <a:lumMod val="60000"/>
                    <a:lumOff val="40000"/>
                  </a:schemeClr>
                </a:solidFill>
              </a:rPr>
              <a:t>Different Forms or kinds  of power</a:t>
            </a:r>
            <a:endParaRPr lang="en-US" sz="4400" b="1" dirty="0">
              <a:solidFill>
                <a:schemeClr val="accent3">
                  <a:lumMod val="60000"/>
                  <a:lumOff val="40000"/>
                </a:schemeClr>
              </a:solidFill>
            </a:endParaRPr>
          </a:p>
        </p:txBody>
      </p:sp>
      <p:sp>
        <p:nvSpPr>
          <p:cNvPr id="6" name="Oval 5"/>
          <p:cNvSpPr/>
          <p:nvPr/>
        </p:nvSpPr>
        <p:spPr>
          <a:xfrm>
            <a:off x="4164806" y="350042"/>
            <a:ext cx="3629025" cy="1714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Economic power</a:t>
            </a:r>
            <a:endParaRPr lang="en-US" sz="4000" dirty="0"/>
          </a:p>
        </p:txBody>
      </p:sp>
      <p:sp>
        <p:nvSpPr>
          <p:cNvPr id="7" name="Oval 6"/>
          <p:cNvSpPr/>
          <p:nvPr/>
        </p:nvSpPr>
        <p:spPr>
          <a:xfrm>
            <a:off x="8443910" y="2257424"/>
            <a:ext cx="3390899" cy="19716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Political power</a:t>
            </a:r>
            <a:endParaRPr lang="en-US" sz="4000" dirty="0"/>
          </a:p>
        </p:txBody>
      </p:sp>
      <p:sp>
        <p:nvSpPr>
          <p:cNvPr id="8" name="Oval 7"/>
          <p:cNvSpPr/>
          <p:nvPr/>
        </p:nvSpPr>
        <p:spPr>
          <a:xfrm>
            <a:off x="14287" y="2447310"/>
            <a:ext cx="3357565" cy="20466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Ideological power</a:t>
            </a:r>
            <a:endParaRPr lang="en-US" sz="3600" dirty="0"/>
          </a:p>
        </p:txBody>
      </p:sp>
      <p:sp>
        <p:nvSpPr>
          <p:cNvPr id="9" name="Oval 8"/>
          <p:cNvSpPr/>
          <p:nvPr/>
        </p:nvSpPr>
        <p:spPr>
          <a:xfrm>
            <a:off x="4307681" y="4593431"/>
            <a:ext cx="3486150" cy="184308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National power</a:t>
            </a:r>
            <a:endParaRPr lang="en-US" sz="4000" dirty="0"/>
          </a:p>
        </p:txBody>
      </p:sp>
    </p:spTree>
    <p:extLst>
      <p:ext uri="{BB962C8B-B14F-4D97-AF65-F5344CB8AC3E}">
        <p14:creationId xmlns:p14="http://schemas.microsoft.com/office/powerpoint/2010/main" val="3220916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57325" y="1"/>
            <a:ext cx="9686925" cy="830997"/>
          </a:xfrm>
          <a:prstGeom prst="rect">
            <a:avLst/>
          </a:prstGeom>
          <a:noFill/>
        </p:spPr>
        <p:txBody>
          <a:bodyPr wrap="square" rtlCol="0">
            <a:spAutoFit/>
          </a:bodyPr>
          <a:lstStyle/>
          <a:p>
            <a:r>
              <a:rPr lang="en-US" sz="4800" b="1" dirty="0" smtClean="0"/>
              <a:t>Determinants of National Power</a:t>
            </a:r>
            <a:endParaRPr lang="en-US" sz="4800" b="1" dirty="0"/>
          </a:p>
        </p:txBody>
      </p:sp>
      <p:sp>
        <p:nvSpPr>
          <p:cNvPr id="3" name="TextBox 2"/>
          <p:cNvSpPr txBox="1"/>
          <p:nvPr/>
        </p:nvSpPr>
        <p:spPr>
          <a:xfrm>
            <a:off x="0" y="830999"/>
            <a:ext cx="11144249" cy="6113620"/>
          </a:xfrm>
          <a:prstGeom prst="rect">
            <a:avLst/>
          </a:prstGeom>
          <a:noFill/>
        </p:spPr>
        <p:txBody>
          <a:bodyPr wrap="square" rtlCol="0">
            <a:spAutoFit/>
          </a:bodyPr>
          <a:lstStyle/>
          <a:p>
            <a:pPr marL="285750" indent="-285750">
              <a:buFont typeface="Courier New" panose="02070309020205020404" pitchFamily="49" charset="0"/>
              <a:buChar char="o"/>
            </a:pPr>
            <a:r>
              <a:rPr lang="en-US" sz="3200" dirty="0" smtClean="0"/>
              <a:t>Geographical position of a Nation</a:t>
            </a:r>
          </a:p>
          <a:p>
            <a:pPr marL="285750" indent="-285750">
              <a:buFont typeface="Courier New" panose="02070309020205020404" pitchFamily="49" charset="0"/>
              <a:buChar char="o"/>
            </a:pPr>
            <a:r>
              <a:rPr lang="en-US" sz="3200" dirty="0" smtClean="0"/>
              <a:t>Size of the country</a:t>
            </a:r>
          </a:p>
          <a:p>
            <a:pPr marL="285750" indent="-285750">
              <a:buFont typeface="Courier New" panose="02070309020205020404" pitchFamily="49" charset="0"/>
              <a:buChar char="o"/>
            </a:pPr>
            <a:r>
              <a:rPr lang="en-US" sz="3200" dirty="0" smtClean="0"/>
              <a:t>Human power</a:t>
            </a:r>
          </a:p>
          <a:p>
            <a:pPr marL="285750" indent="-285750">
              <a:buFont typeface="Courier New" panose="02070309020205020404" pitchFamily="49" charset="0"/>
              <a:buChar char="o"/>
            </a:pPr>
            <a:r>
              <a:rPr lang="en-US" sz="3200" dirty="0" smtClean="0"/>
              <a:t>Boundaries</a:t>
            </a:r>
          </a:p>
          <a:p>
            <a:pPr marL="285750" indent="-285750">
              <a:buFont typeface="Courier New" panose="02070309020205020404" pitchFamily="49" charset="0"/>
              <a:buChar char="o"/>
            </a:pPr>
            <a:r>
              <a:rPr lang="en-US" sz="3200" dirty="0" smtClean="0"/>
              <a:t>Technological and scientific progress</a:t>
            </a:r>
          </a:p>
          <a:p>
            <a:pPr marL="285750" indent="-285750">
              <a:buFont typeface="Courier New" panose="02070309020205020404" pitchFamily="49" charset="0"/>
              <a:buChar char="o"/>
            </a:pPr>
            <a:r>
              <a:rPr lang="en-US" sz="3200" dirty="0" smtClean="0"/>
              <a:t>Economic progress</a:t>
            </a:r>
          </a:p>
          <a:p>
            <a:pPr marL="285750" indent="-285750">
              <a:buFont typeface="Courier New" panose="02070309020205020404" pitchFamily="49" charset="0"/>
              <a:buChar char="o"/>
            </a:pPr>
            <a:r>
              <a:rPr lang="en-US" sz="3200" dirty="0" smtClean="0"/>
              <a:t>Stable government</a:t>
            </a:r>
          </a:p>
          <a:p>
            <a:pPr marL="285750" indent="-285750">
              <a:buFont typeface="Courier New" panose="02070309020205020404" pitchFamily="49" charset="0"/>
              <a:buChar char="o"/>
            </a:pPr>
            <a:r>
              <a:rPr lang="en-US" sz="3200" dirty="0" smtClean="0"/>
              <a:t>Strong armed forces</a:t>
            </a:r>
          </a:p>
          <a:p>
            <a:pPr marL="285750" indent="-285750">
              <a:buFont typeface="Courier New" panose="02070309020205020404" pitchFamily="49" charset="0"/>
              <a:buChar char="o"/>
            </a:pPr>
            <a:r>
              <a:rPr lang="en-US" sz="3200" dirty="0" smtClean="0"/>
              <a:t>Means of transport and communication</a:t>
            </a:r>
          </a:p>
          <a:p>
            <a:pPr marL="285750" indent="-285750">
              <a:buFont typeface="Courier New" panose="02070309020205020404" pitchFamily="49" charset="0"/>
              <a:buChar char="o"/>
            </a:pPr>
            <a:r>
              <a:rPr lang="en-US" sz="3200" dirty="0" smtClean="0"/>
              <a:t>Able leadership</a:t>
            </a:r>
          </a:p>
          <a:p>
            <a:pPr marL="285750" indent="-285750">
              <a:buFont typeface="Courier New" panose="02070309020205020404" pitchFamily="49" charset="0"/>
              <a:buChar char="o"/>
            </a:pPr>
            <a:r>
              <a:rPr lang="en-US" sz="3200" dirty="0" smtClean="0"/>
              <a:t>Foreign policy of the Nation</a:t>
            </a:r>
          </a:p>
          <a:p>
            <a:pPr marL="285750" indent="-285750">
              <a:buFont typeface="Courier New" panose="02070309020205020404" pitchFamily="49" charset="0"/>
              <a:buChar char="o"/>
            </a:pPr>
            <a:r>
              <a:rPr lang="en-US" sz="3200" dirty="0" smtClean="0"/>
              <a:t>National character and morals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5162" y="1045310"/>
            <a:ext cx="5176837" cy="5664583"/>
          </a:xfrm>
          <a:prstGeom prst="rect">
            <a:avLst/>
          </a:prstGeom>
        </p:spPr>
      </p:pic>
    </p:spTree>
    <p:extLst>
      <p:ext uri="{BB962C8B-B14F-4D97-AF65-F5344CB8AC3E}">
        <p14:creationId xmlns:p14="http://schemas.microsoft.com/office/powerpoint/2010/main" val="3961442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62141" y="2137892"/>
            <a:ext cx="7199290" cy="1569660"/>
          </a:xfrm>
          <a:prstGeom prst="rect">
            <a:avLst/>
          </a:prstGeom>
          <a:noFill/>
        </p:spPr>
        <p:txBody>
          <a:bodyPr wrap="square" rtlCol="0">
            <a:spAutoFit/>
          </a:bodyPr>
          <a:lstStyle/>
          <a:p>
            <a:r>
              <a:rPr lang="en-US" sz="9600" b="1" dirty="0" smtClean="0"/>
              <a:t>THANK YOU</a:t>
            </a:r>
            <a:endParaRPr lang="en-US" sz="9600" b="1" dirty="0"/>
          </a:p>
        </p:txBody>
      </p:sp>
    </p:spTree>
    <p:extLst>
      <p:ext uri="{BB962C8B-B14F-4D97-AF65-F5344CB8AC3E}">
        <p14:creationId xmlns:p14="http://schemas.microsoft.com/office/powerpoint/2010/main" val="141186965"/>
      </p:ext>
    </p:extLst>
  </p:cSld>
  <p:clrMapOvr>
    <a:masterClrMapping/>
  </p:clrMapOvr>
</p:sld>
</file>

<file path=ppt/theme/theme1.xml><?xml version="1.0" encoding="utf-8"?>
<a:theme xmlns:a="http://schemas.openxmlformats.org/drawingml/2006/main" name="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TotalTime>
  <Words>232</Words>
  <Application>Microsoft Office PowerPoint</Application>
  <PresentationFormat>Widescreen</PresentationFormat>
  <Paragraphs>50</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Calibri Light</vt:lpstr>
      <vt:lpstr>Courier New</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Vishal</dc:creator>
  <cp:lastModifiedBy>Vishal</cp:lastModifiedBy>
  <cp:revision>10</cp:revision>
  <dcterms:created xsi:type="dcterms:W3CDTF">2024-12-28T15:35:58Z</dcterms:created>
  <dcterms:modified xsi:type="dcterms:W3CDTF">2024-12-28T17:05:37Z</dcterms:modified>
</cp:coreProperties>
</file>